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85" r:id="rId3"/>
    <p:sldId id="286" r:id="rId4"/>
    <p:sldId id="301" r:id="rId5"/>
    <p:sldId id="291" r:id="rId6"/>
    <p:sldId id="302" r:id="rId7"/>
    <p:sldId id="379" r:id="rId8"/>
    <p:sldId id="390" r:id="rId9"/>
    <p:sldId id="38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0" autoAdjust="0"/>
    <p:restoredTop sz="94662"/>
  </p:normalViewPr>
  <p:slideViewPr>
    <p:cSldViewPr snapToGrid="0">
      <p:cViewPr varScale="1">
        <p:scale>
          <a:sx n="145" d="100"/>
          <a:sy n="145" d="100"/>
        </p:scale>
        <p:origin x="55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1773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13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423f7390d_1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423f7390d_1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631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423f7390d_1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423f7390d_1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217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423f7390d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423f7390d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94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423f7390d_1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423f7390d_1_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54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FA71-FE9F-4A98-AAFE-7E8C8F132547}" type="datetime1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9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1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1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34939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800" b="1" dirty="0"/>
              <a:t>WNTA</a:t>
            </a:r>
            <a:br>
              <a:rPr lang="en" sz="4800" b="1" dirty="0"/>
            </a:br>
            <a:br>
              <a:rPr lang="en" sz="4800" b="1" dirty="0"/>
            </a:br>
            <a:r>
              <a:rPr lang="en" sz="1800" b="1" dirty="0"/>
              <a:t>LUBNA SAYED QADRI</a:t>
            </a:r>
            <a:br>
              <a:rPr lang="en" sz="1800" b="1" dirty="0"/>
            </a:br>
            <a:r>
              <a:rPr lang="en" sz="1800" b="1" dirty="0"/>
              <a:t>NATIONAL CAMPAIGN COORDINATOR</a:t>
            </a:r>
            <a:endParaRPr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498B2-B829-9641-B252-0FB39072EE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18" y="305474"/>
            <a:ext cx="802568" cy="4391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900" y="0"/>
            <a:ext cx="784820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800" b="1" dirty="0"/>
              <a:t>LNOB</a:t>
            </a:r>
            <a:r>
              <a:rPr lang="en-US" sz="4800" b="1" dirty="0"/>
              <a:t>:100 Hotspots Study</a:t>
            </a:r>
            <a:endParaRPr sz="4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214" y="0"/>
            <a:ext cx="393728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11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463" y="0"/>
            <a:ext cx="782508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5344-20D0-C443-A25E-41010008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 VNR 2020 CSO-ENGAGEMENT </a:t>
            </a:r>
          </a:p>
        </p:txBody>
      </p:sp>
    </p:spTree>
    <p:extLst>
      <p:ext uri="{BB962C8B-B14F-4D97-AF65-F5344CB8AC3E}">
        <p14:creationId xmlns:p14="http://schemas.microsoft.com/office/powerpoint/2010/main" val="270712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76200" y="57150"/>
            <a:ext cx="8229600" cy="5334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</a:rPr>
              <a:t>INDIA’s VNR IN 2020 – ACTION PLAN</a:t>
            </a:r>
            <a:endParaRPr lang="en-IN" sz="1800" b="1" dirty="0">
              <a:solidFill>
                <a:srgbClr val="002060"/>
              </a:solidFill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F778BA3E-06F1-4DC0-BC54-A3D9E333E220}"/>
              </a:ext>
            </a:extLst>
          </p:cNvPr>
          <p:cNvSpPr/>
          <p:nvPr/>
        </p:nvSpPr>
        <p:spPr>
          <a:xfrm>
            <a:off x="180159" y="4562832"/>
            <a:ext cx="990600" cy="2243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02060"/>
                </a:solidFill>
              </a:rPr>
              <a:t>Output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27BACAF9-E765-4288-8B8E-41750D00B8D5}"/>
              </a:ext>
            </a:extLst>
          </p:cNvPr>
          <p:cNvSpPr/>
          <p:nvPr/>
        </p:nvSpPr>
        <p:spPr>
          <a:xfrm>
            <a:off x="180159" y="4252429"/>
            <a:ext cx="990600" cy="22432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Input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AD6E6B-78CA-4B60-9594-88CBEBC7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6B555A-79E6-4CBD-9471-6F010F7A46DE}"/>
              </a:ext>
            </a:extLst>
          </p:cNvPr>
          <p:cNvGrpSpPr/>
          <p:nvPr/>
        </p:nvGrpSpPr>
        <p:grpSpPr>
          <a:xfrm>
            <a:off x="1246959" y="423583"/>
            <a:ext cx="7058841" cy="4495800"/>
            <a:chOff x="1647823" y="514350"/>
            <a:chExt cx="5848352" cy="44958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1FE6B34-92DB-49B8-A057-4F736B25106B}"/>
                </a:ext>
              </a:extLst>
            </p:cNvPr>
            <p:cNvSpPr/>
            <p:nvPr/>
          </p:nvSpPr>
          <p:spPr>
            <a:xfrm>
              <a:off x="3831906" y="666749"/>
              <a:ext cx="1482116" cy="359400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2400" b="1" dirty="0">
                  <a:solidFill>
                    <a:srgbClr val="002060"/>
                  </a:solidFill>
                </a:rPr>
                <a:t>VNR REPORT</a:t>
              </a:r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1F29AEF2-9A59-4BA3-86CD-2061CFCC9530}"/>
                </a:ext>
              </a:extLst>
            </p:cNvPr>
            <p:cNvSpPr/>
            <p:nvPr/>
          </p:nvSpPr>
          <p:spPr>
            <a:xfrm>
              <a:off x="1647824" y="773723"/>
              <a:ext cx="2132671" cy="395185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/>
                <a:t>Central Ministries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828776B0-BB46-4AAB-BBB2-1D72CD234BBE}"/>
                </a:ext>
              </a:extLst>
            </p:cNvPr>
            <p:cNvSpPr/>
            <p:nvPr/>
          </p:nvSpPr>
          <p:spPr>
            <a:xfrm>
              <a:off x="1647824" y="1497704"/>
              <a:ext cx="2132671" cy="395185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/>
                <a:t>State/ UT governments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F9C5C6F2-1BE0-4858-8A0B-BC813DC4C734}"/>
                </a:ext>
              </a:extLst>
            </p:cNvPr>
            <p:cNvSpPr/>
            <p:nvPr/>
          </p:nvSpPr>
          <p:spPr>
            <a:xfrm>
              <a:off x="1647826" y="2221685"/>
              <a:ext cx="2132670" cy="395185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/>
                <a:t>CSOs, academia, think tanks </a:t>
              </a: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6D0F5351-F89C-4A6A-92A3-4EFBFAD1F387}"/>
                </a:ext>
              </a:extLst>
            </p:cNvPr>
            <p:cNvSpPr/>
            <p:nvPr/>
          </p:nvSpPr>
          <p:spPr>
            <a:xfrm>
              <a:off x="1647824" y="2945666"/>
              <a:ext cx="2132671" cy="395185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/>
                <a:t>Private sector</a:t>
              </a: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93245FF7-1845-4E2A-A4B8-B1B0C21C35FD}"/>
                </a:ext>
              </a:extLst>
            </p:cNvPr>
            <p:cNvSpPr/>
            <p:nvPr/>
          </p:nvSpPr>
          <p:spPr>
            <a:xfrm>
              <a:off x="1647824" y="3669650"/>
              <a:ext cx="2132671" cy="395185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/>
                <a:t>Research</a:t>
              </a:r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82EF725D-DE29-4195-8E56-35EEC83A8A07}"/>
                </a:ext>
              </a:extLst>
            </p:cNvPr>
            <p:cNvSpPr/>
            <p:nvPr/>
          </p:nvSpPr>
          <p:spPr>
            <a:xfrm>
              <a:off x="3751473" y="4577690"/>
              <a:ext cx="1602288" cy="331326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Communications</a:t>
              </a:r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80B5EE63-4911-4710-BE35-F7883A5F470B}"/>
                </a:ext>
              </a:extLst>
            </p:cNvPr>
            <p:cNvSpPr/>
            <p:nvPr/>
          </p:nvSpPr>
          <p:spPr>
            <a:xfrm>
              <a:off x="5696171" y="3382942"/>
              <a:ext cx="1602288" cy="46002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600" b="1" dirty="0">
                  <a:solidFill>
                    <a:srgbClr val="002060"/>
                  </a:solidFill>
                </a:rPr>
                <a:t>Video</a:t>
              </a:r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31F4862B-8057-4213-9085-835D0B14435F}"/>
                </a:ext>
              </a:extLst>
            </p:cNvPr>
            <p:cNvSpPr/>
            <p:nvPr/>
          </p:nvSpPr>
          <p:spPr>
            <a:xfrm rot="16200000">
              <a:off x="4386954" y="1651849"/>
              <a:ext cx="331326" cy="5491691"/>
            </a:xfrm>
            <a:prstGeom prst="leftBrac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9C63AB8D-D36C-4223-9F50-025DEA9C3B1B}"/>
                </a:ext>
              </a:extLst>
            </p:cNvPr>
            <p:cNvSpPr/>
            <p:nvPr/>
          </p:nvSpPr>
          <p:spPr>
            <a:xfrm>
              <a:off x="5699813" y="2502877"/>
              <a:ext cx="1602288" cy="46002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1600" b="1" dirty="0">
                  <a:solidFill>
                    <a:srgbClr val="002060"/>
                  </a:solidFill>
                </a:rPr>
                <a:t>Main Message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68325E6E-0A17-422B-8899-0D427CDFCCF7}"/>
                </a:ext>
              </a:extLst>
            </p:cNvPr>
            <p:cNvSpPr/>
            <p:nvPr/>
          </p:nvSpPr>
          <p:spPr>
            <a:xfrm>
              <a:off x="5333087" y="2617075"/>
              <a:ext cx="339522" cy="23163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705D0513-6BB4-49C4-9F34-852C5888DB6D}"/>
                </a:ext>
              </a:extLst>
            </p:cNvPr>
            <p:cNvSpPr/>
            <p:nvPr/>
          </p:nvSpPr>
          <p:spPr>
            <a:xfrm>
              <a:off x="5314022" y="3509391"/>
              <a:ext cx="339522" cy="23163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2732BE-0554-4B20-B6BB-B2920ED1152B}"/>
                </a:ext>
              </a:extLst>
            </p:cNvPr>
            <p:cNvSpPr/>
            <p:nvPr/>
          </p:nvSpPr>
          <p:spPr>
            <a:xfrm>
              <a:off x="1647825" y="514350"/>
              <a:ext cx="5848350" cy="44958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C382EB21-44BB-4314-9DA5-2A562F76EAA5}"/>
                </a:ext>
              </a:extLst>
            </p:cNvPr>
            <p:cNvSpPr/>
            <p:nvPr/>
          </p:nvSpPr>
          <p:spPr>
            <a:xfrm rot="5400000">
              <a:off x="4365768" y="1544060"/>
              <a:ext cx="214746" cy="565063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05019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6750"/>
            <a:ext cx="7886700" cy="688056"/>
          </a:xfrm>
        </p:spPr>
        <p:txBody>
          <a:bodyPr>
            <a:normAutofit/>
          </a:bodyPr>
          <a:lstStyle/>
          <a:p>
            <a:r>
              <a:rPr lang="en-US" sz="3200" dirty="0"/>
              <a:t>Vulnerable Groups Identified by NITI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61901"/>
            <a:ext cx="7886700" cy="36708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300" dirty="0"/>
              <a:t>1. </a:t>
            </a:r>
            <a:r>
              <a:rPr lang="en-US" sz="1300" dirty="0" err="1"/>
              <a:t>Dalits</a:t>
            </a:r>
            <a:endParaRPr lang="en-US" sz="1300" dirty="0"/>
          </a:p>
          <a:p>
            <a:pPr marL="0" indent="0">
              <a:buNone/>
            </a:pPr>
            <a:r>
              <a:rPr lang="en-US" sz="1300" dirty="0"/>
              <a:t>2. </a:t>
            </a:r>
            <a:r>
              <a:rPr lang="en-US" sz="1300" dirty="0" err="1"/>
              <a:t>Adivasis</a:t>
            </a:r>
            <a:endParaRPr lang="en-US" sz="1300" dirty="0"/>
          </a:p>
          <a:p>
            <a:pPr marL="0" indent="0">
              <a:buNone/>
            </a:pPr>
            <a:r>
              <a:rPr lang="en-US" sz="1300" dirty="0"/>
              <a:t>3. Nomadic and </a:t>
            </a:r>
            <a:r>
              <a:rPr lang="en-US" sz="1300" dirty="0" err="1"/>
              <a:t>Denotified</a:t>
            </a:r>
            <a:r>
              <a:rPr lang="en-US" sz="1300" dirty="0"/>
              <a:t> Tribes</a:t>
            </a:r>
          </a:p>
          <a:p>
            <a:pPr marL="0" indent="0">
              <a:buNone/>
            </a:pPr>
            <a:r>
              <a:rPr lang="en-US" sz="1300" dirty="0"/>
              <a:t>4. Elderly</a:t>
            </a:r>
          </a:p>
          <a:p>
            <a:pPr marL="0" indent="0">
              <a:buNone/>
            </a:pPr>
            <a:r>
              <a:rPr lang="en-US" sz="1300" dirty="0"/>
              <a:t>5. Youth &amp; Adolescents</a:t>
            </a:r>
          </a:p>
          <a:p>
            <a:pPr marL="0" indent="0">
              <a:buNone/>
            </a:pPr>
            <a:r>
              <a:rPr lang="en-US" sz="1300" dirty="0"/>
              <a:t>6. Children</a:t>
            </a:r>
          </a:p>
          <a:p>
            <a:pPr marL="0" indent="0">
              <a:buNone/>
            </a:pPr>
            <a:r>
              <a:rPr lang="en-US" sz="1300" dirty="0"/>
              <a:t>7. Women</a:t>
            </a:r>
          </a:p>
          <a:p>
            <a:pPr marL="0" indent="0">
              <a:buNone/>
            </a:pPr>
            <a:r>
              <a:rPr lang="en-US" sz="1300" dirty="0"/>
              <a:t>8. Transgender &amp; LGBTQI</a:t>
            </a:r>
          </a:p>
          <a:p>
            <a:pPr marL="0" indent="0">
              <a:buNone/>
            </a:pPr>
            <a:r>
              <a:rPr lang="en-US" sz="1300" dirty="0"/>
              <a:t>9. Farmers</a:t>
            </a:r>
          </a:p>
          <a:p>
            <a:pPr marL="0" indent="0">
              <a:buNone/>
            </a:pPr>
            <a:r>
              <a:rPr lang="en-US" sz="1300" dirty="0"/>
              <a:t>10. Bonded </a:t>
            </a:r>
            <a:r>
              <a:rPr lang="en-US" sz="1300" dirty="0" err="1"/>
              <a:t>labour</a:t>
            </a:r>
            <a:r>
              <a:rPr lang="en-US" sz="1300" dirty="0"/>
              <a:t> and victims of human trafficking</a:t>
            </a:r>
          </a:p>
          <a:p>
            <a:pPr marL="0" indent="0">
              <a:buNone/>
            </a:pPr>
            <a:r>
              <a:rPr lang="en-US" sz="1300" dirty="0"/>
              <a:t>11. Persons with disability</a:t>
            </a:r>
          </a:p>
          <a:p>
            <a:pPr marL="0" indent="0">
              <a:buNone/>
            </a:pPr>
            <a:r>
              <a:rPr lang="en-US" sz="1300" dirty="0"/>
              <a:t>12. Migrants and urban poor</a:t>
            </a:r>
          </a:p>
          <a:p>
            <a:pPr marL="0" indent="0">
              <a:buNone/>
            </a:pPr>
            <a:r>
              <a:rPr lang="en-US" sz="1300" dirty="0"/>
              <a:t>13. People living with HIV-AIDS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b="1" dirty="0"/>
              <a:t>ADDITIONAL STAND-ALONE CSO - CONSULTATIONS:</a:t>
            </a:r>
          </a:p>
          <a:p>
            <a:pPr marL="0" indent="0">
              <a:buNone/>
            </a:pPr>
            <a:r>
              <a:rPr lang="en-US" sz="1300" dirty="0"/>
              <a:t>14. Refugees</a:t>
            </a:r>
          </a:p>
          <a:p>
            <a:pPr marL="0" indent="0">
              <a:buNone/>
            </a:pPr>
            <a:r>
              <a:rPr lang="en-US" sz="1300" dirty="0"/>
              <a:t>15. Religious Minorities</a:t>
            </a:r>
          </a:p>
          <a:p>
            <a:pPr marL="0" indent="0">
              <a:buNone/>
            </a:pPr>
            <a:r>
              <a:rPr lang="en-US" sz="1300" dirty="0"/>
              <a:t>16. North-East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898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76200" y="57150"/>
            <a:ext cx="8229600" cy="5334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</a:rPr>
              <a:t>OUTCOME DOCUMENT – TENTATIVE FORMAT</a:t>
            </a:r>
            <a:endParaRPr lang="en-IN" sz="18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E0CEC-743D-409D-9A6F-4C3BAE9F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210DAF7A-ED02-4C88-951E-B24BA33C7696}"/>
              </a:ext>
            </a:extLst>
          </p:cNvPr>
          <p:cNvSpPr/>
          <p:nvPr/>
        </p:nvSpPr>
        <p:spPr>
          <a:xfrm>
            <a:off x="609600" y="742950"/>
            <a:ext cx="7924800" cy="304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Concise report to be prepared for each consultation highlighting-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4CBF8D-3B11-4C77-A394-26232372AB5A}"/>
              </a:ext>
            </a:extLst>
          </p:cNvPr>
          <p:cNvSpPr/>
          <p:nvPr/>
        </p:nvSpPr>
        <p:spPr>
          <a:xfrm>
            <a:off x="609600" y="1123950"/>
            <a:ext cx="7924800" cy="228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</a:rPr>
              <a:t>Methodology and process of review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</a:rPr>
              <a:t>Status of SDG progress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</a:rPr>
              <a:t>How the government has addressed the integrated and indivisible nature of the SDGs and to the principle of “leaving no one behind”?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</a:rPr>
              <a:t>Two or three examples of each of the following: good practices, lessons learnt, challenges encountered, and emerging issues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</a:rPr>
              <a:t>Two or three support areas, for instance, capacity building, technology, partnerships, real-time data etc. with implementable ideas</a:t>
            </a:r>
          </a:p>
        </p:txBody>
      </p:sp>
    </p:spTree>
    <p:extLst>
      <p:ext uri="{BB962C8B-B14F-4D97-AF65-F5344CB8AC3E}">
        <p14:creationId xmlns:p14="http://schemas.microsoft.com/office/powerpoint/2010/main" val="25550140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224</Words>
  <Application>Microsoft Macintosh PowerPoint</Application>
  <PresentationFormat>On-screen Show (16:9)</PresentationFormat>
  <Paragraphs>43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WNTA  LUBNA SAYED QADRI NATIONAL CAMPAIGN COORDINATOR</vt:lpstr>
      <vt:lpstr>PowerPoint Presentation</vt:lpstr>
      <vt:lpstr>LNOB:100 Hotspots Study</vt:lpstr>
      <vt:lpstr>PowerPoint Presentation</vt:lpstr>
      <vt:lpstr>PowerPoint Presentation</vt:lpstr>
      <vt:lpstr>INDIA VNR 2020 CSO-ENGAGEMENT </vt:lpstr>
      <vt:lpstr>INDIA’s VNR IN 2020 – ACTION PLAN</vt:lpstr>
      <vt:lpstr>Vulnerable Groups Identified by NITI</vt:lpstr>
      <vt:lpstr>OUTCOME DOCUMENT – TENTATIVE FORMAT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WNTA ACTIVITIES</dc:title>
  <cp:lastModifiedBy>Jyotsna Mohan</cp:lastModifiedBy>
  <cp:revision>7</cp:revision>
  <dcterms:modified xsi:type="dcterms:W3CDTF">2020-01-21T07:41:08Z</dcterms:modified>
</cp:coreProperties>
</file>